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63" r:id="rId4"/>
    <p:sldId id="260" r:id="rId5"/>
    <p:sldId id="262" r:id="rId6"/>
    <p:sldId id="265" r:id="rId7"/>
    <p:sldId id="264" r:id="rId8"/>
    <p:sldId id="266" r:id="rId9"/>
    <p:sldId id="276" r:id="rId10"/>
    <p:sldId id="277" r:id="rId11"/>
    <p:sldId id="267" r:id="rId12"/>
    <p:sldId id="268" r:id="rId13"/>
    <p:sldId id="270" r:id="rId14"/>
    <p:sldId id="279" r:id="rId15"/>
    <p:sldId id="269" r:id="rId16"/>
    <p:sldId id="272" r:id="rId17"/>
    <p:sldId id="271" r:id="rId18"/>
    <p:sldId id="273" r:id="rId19"/>
    <p:sldId id="274" r:id="rId20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83741" autoAdjust="0"/>
  </p:normalViewPr>
  <p:slideViewPr>
    <p:cSldViewPr>
      <p:cViewPr varScale="1">
        <p:scale>
          <a:sx n="81" d="100"/>
          <a:sy n="81" d="100"/>
        </p:scale>
        <p:origin x="16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3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0D8C-4513-4957-AEA6-1E934CB93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Covert Malware Launching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2D8A4-51A7-41E9-8BE7-214DD78ED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542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Loader calls </a:t>
            </a:r>
            <a:r>
              <a:rPr lang="en-US" dirty="0" err="1"/>
              <a:t>CreateRemoteThread</a:t>
            </a:r>
            <a:r>
              <a:rPr lang="en-US" dirty="0"/>
              <a:t> with:</a:t>
            </a:r>
          </a:p>
          <a:p>
            <a:pPr lvl="1"/>
            <a:r>
              <a:rPr lang="en-US" dirty="0" err="1"/>
              <a:t>hProcess</a:t>
            </a:r>
            <a:r>
              <a:rPr lang="en-US" dirty="0"/>
              <a:t> = handle to the target process</a:t>
            </a:r>
          </a:p>
          <a:p>
            <a:pPr lvl="1"/>
            <a:r>
              <a:rPr lang="en-US" dirty="0" err="1"/>
              <a:t>lpStartAddress</a:t>
            </a:r>
            <a:r>
              <a:rPr lang="en-US" dirty="0"/>
              <a:t> = address of injected code</a:t>
            </a:r>
          </a:p>
          <a:p>
            <a:pPr lvl="1"/>
            <a:r>
              <a:rPr lang="en-US" dirty="0" err="1"/>
              <a:t>lpParameter</a:t>
            </a:r>
            <a:r>
              <a:rPr lang="en-US" dirty="0"/>
              <a:t> = address of injected data</a:t>
            </a:r>
          </a:p>
          <a:p>
            <a:pPr lvl="1"/>
            <a:endParaRPr lang="en-US" dirty="0"/>
          </a:p>
          <a:p>
            <a:r>
              <a:rPr lang="en-US" dirty="0"/>
              <a:t>May need to do more stuff</a:t>
            </a:r>
          </a:p>
          <a:p>
            <a:pPr lvl="1"/>
            <a:r>
              <a:rPr lang="en-US" dirty="0"/>
              <a:t>For example, resolving any needed imports at runtime with </a:t>
            </a:r>
            <a:r>
              <a:rPr lang="en-US" dirty="0" err="1"/>
              <a:t>LoadLibraryA</a:t>
            </a:r>
            <a:r>
              <a:rPr lang="en-US" dirty="0"/>
              <a:t> / </a:t>
            </a:r>
            <a:r>
              <a:rPr lang="en-US" dirty="0" err="1"/>
              <a:t>GetProcAddress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11195051" cy="1373187"/>
          </a:xfrm>
        </p:spPr>
        <p:txBody>
          <a:bodyPr/>
          <a:lstStyle/>
          <a:p>
            <a:r>
              <a:rPr lang="en-US" dirty="0"/>
              <a:t>Direct Injection – Part 3</a:t>
            </a:r>
          </a:p>
        </p:txBody>
      </p:sp>
    </p:spTree>
    <p:extLst>
      <p:ext uri="{BB962C8B-B14F-4D97-AF65-F5344CB8AC3E}">
        <p14:creationId xmlns:p14="http://schemas.microsoft.com/office/powerpoint/2010/main" val="369600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Overwrites the memory space of a running process with a malicious executable</a:t>
            </a:r>
          </a:p>
          <a:p>
            <a:pPr lvl="1"/>
            <a:r>
              <a:rPr lang="en-US" dirty="0"/>
              <a:t>Gives the malware the same privileges as the process being replaced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Step 1: Create malicious process in a suspended state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CreateProcessA</a:t>
            </a:r>
            <a:r>
              <a:rPr lang="en-US" dirty="0"/>
              <a:t> on malicious process</a:t>
            </a:r>
          </a:p>
          <a:p>
            <a:pPr lvl="1"/>
            <a:r>
              <a:rPr lang="en-US" dirty="0"/>
              <a:t>Pass parameter </a:t>
            </a:r>
            <a:r>
              <a:rPr lang="en-US" dirty="0" err="1"/>
              <a:t>dwCreationFlags</a:t>
            </a:r>
            <a:r>
              <a:rPr lang="en-US" dirty="0"/>
              <a:t> = 0x4 (CREATE_SUSPENDED)</a:t>
            </a:r>
          </a:p>
          <a:p>
            <a:pPr lvl="1"/>
            <a:r>
              <a:rPr lang="en-US" dirty="0"/>
              <a:t>The process’s main thread is suspended at the entry point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Replacement – Part 1</a:t>
            </a:r>
          </a:p>
        </p:txBody>
      </p:sp>
    </p:spTree>
    <p:extLst>
      <p:ext uri="{BB962C8B-B14F-4D97-AF65-F5344CB8AC3E}">
        <p14:creationId xmlns:p14="http://schemas.microsoft.com/office/powerpoint/2010/main" val="33852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2: Get a handle to the victim process</a:t>
            </a:r>
          </a:p>
          <a:p>
            <a:endParaRPr lang="en-US" dirty="0"/>
          </a:p>
          <a:p>
            <a:r>
              <a:rPr lang="en-US" dirty="0"/>
              <a:t>Step 3: Release memory of a section(s) of the victim process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ZwUnmapViewOfSection</a:t>
            </a:r>
            <a:r>
              <a:rPr lang="en-US" dirty="0"/>
              <a:t> with victim process’s handle</a:t>
            </a:r>
          </a:p>
          <a:p>
            <a:pPr lvl="1"/>
            <a:endParaRPr lang="en-US" dirty="0"/>
          </a:p>
          <a:p>
            <a:r>
              <a:rPr lang="en-US" dirty="0"/>
              <a:t>Step 4: Allocate new memory to the victim process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VirtualAllocEx</a:t>
            </a:r>
            <a:r>
              <a:rPr lang="en-US" dirty="0"/>
              <a:t> to allocate memory for new executable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Replacement – Part 2</a:t>
            </a:r>
          </a:p>
        </p:txBody>
      </p:sp>
    </p:spTree>
    <p:extLst>
      <p:ext uri="{BB962C8B-B14F-4D97-AF65-F5344CB8AC3E}">
        <p14:creationId xmlns:p14="http://schemas.microsoft.com/office/powerpoint/2010/main" val="654330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5: Write malware sections to victim process space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WriteProcess</a:t>
            </a:r>
            <a:r>
              <a:rPr lang="en-US" dirty="0"/>
              <a:t> memory, often in a loop</a:t>
            </a:r>
          </a:p>
          <a:p>
            <a:endParaRPr lang="en-US" dirty="0"/>
          </a:p>
          <a:p>
            <a:r>
              <a:rPr lang="en-US" dirty="0"/>
              <a:t>Step 6: Modify victim thread’s context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SetThreadContext</a:t>
            </a:r>
            <a:endParaRPr lang="en-US" dirty="0"/>
          </a:p>
          <a:p>
            <a:pPr lvl="1"/>
            <a:r>
              <a:rPr lang="en-US" dirty="0"/>
              <a:t>Change thread’s entry point to start of the malicious code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Step 7: Resume the malicious thread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ResumeThread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Replacement – Part 3</a:t>
            </a:r>
          </a:p>
        </p:txBody>
      </p:sp>
    </p:spTree>
    <p:extLst>
      <p:ext uri="{BB962C8B-B14F-4D97-AF65-F5344CB8AC3E}">
        <p14:creationId xmlns:p14="http://schemas.microsoft.com/office/powerpoint/2010/main" val="3890550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7EB7E6-91AD-4DAB-A77B-3BB90452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“Verify Process” to check signed files for modifications</a:t>
            </a:r>
          </a:p>
          <a:p>
            <a:endParaRPr lang="en-US" dirty="0"/>
          </a:p>
          <a:p>
            <a:r>
              <a:rPr lang="en-US" dirty="0"/>
              <a:t>Use the strings view to check for different strings in memory than on disk</a:t>
            </a:r>
          </a:p>
          <a:p>
            <a:endParaRPr lang="en-US" dirty="0"/>
          </a:p>
          <a:p>
            <a:r>
              <a:rPr lang="en-US" dirty="0"/>
              <a:t>Investigate the lower pane view for unusual DLLs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46F683-E592-4541-AD59-E3A628BE0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using Process Explorer</a:t>
            </a:r>
          </a:p>
        </p:txBody>
      </p:sp>
    </p:spTree>
    <p:extLst>
      <p:ext uri="{BB962C8B-B14F-4D97-AF65-F5344CB8AC3E}">
        <p14:creationId xmlns:p14="http://schemas.microsoft.com/office/powerpoint/2010/main" val="1515640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generate events that are sent to the OS</a:t>
            </a:r>
          </a:p>
          <a:p>
            <a:endParaRPr lang="en-US" dirty="0"/>
          </a:p>
          <a:p>
            <a:r>
              <a:rPr lang="en-US" dirty="0"/>
              <a:t>The OS sends messages created by these events to threads registered to receive them</a:t>
            </a:r>
          </a:p>
          <a:p>
            <a:endParaRPr lang="en-US" dirty="0"/>
          </a:p>
          <a:p>
            <a:r>
              <a:rPr lang="en-US" dirty="0"/>
              <a:t>A Windows hook can intercept these messages and execute code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Hooks</a:t>
            </a:r>
          </a:p>
        </p:txBody>
      </p:sp>
    </p:spTree>
    <p:extLst>
      <p:ext uri="{BB962C8B-B14F-4D97-AF65-F5344CB8AC3E}">
        <p14:creationId xmlns:p14="http://schemas.microsoft.com/office/powerpoint/2010/main" val="359548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SetWindowsHookEx</a:t>
            </a:r>
            <a:endParaRPr lang="en-US" dirty="0"/>
          </a:p>
          <a:p>
            <a:pPr lvl="1"/>
            <a:r>
              <a:rPr lang="en-US" dirty="0" err="1"/>
              <a:t>idHook</a:t>
            </a:r>
            <a:r>
              <a:rPr lang="en-US" dirty="0"/>
              <a:t> – Specifies type of hook to install</a:t>
            </a:r>
          </a:p>
          <a:p>
            <a:pPr lvl="1"/>
            <a:r>
              <a:rPr lang="en-US" dirty="0" err="1"/>
              <a:t>lpfn</a:t>
            </a:r>
            <a:r>
              <a:rPr lang="en-US" dirty="0"/>
              <a:t> – Address of hook procedure</a:t>
            </a:r>
          </a:p>
          <a:p>
            <a:pPr lvl="1"/>
            <a:r>
              <a:rPr lang="en-US" dirty="0" err="1"/>
              <a:t>hMod</a:t>
            </a:r>
            <a:r>
              <a:rPr lang="en-US" dirty="0"/>
              <a:t> – Handle to the DLL containing the hook procedure</a:t>
            </a:r>
          </a:p>
          <a:p>
            <a:pPr lvl="1"/>
            <a:r>
              <a:rPr lang="en-US" dirty="0" err="1"/>
              <a:t>dwThreadId</a:t>
            </a:r>
            <a:r>
              <a:rPr lang="en-US" dirty="0"/>
              <a:t> – Identifier of the thread to hook. If it is 0, it hooks all threads on the system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Creates a Windows hook</a:t>
            </a:r>
          </a:p>
        </p:txBody>
      </p:sp>
    </p:spTree>
    <p:extLst>
      <p:ext uri="{BB962C8B-B14F-4D97-AF65-F5344CB8AC3E}">
        <p14:creationId xmlns:p14="http://schemas.microsoft.com/office/powerpoint/2010/main" val="2691653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Hook injection: method for loading malware using hooks</a:t>
            </a:r>
          </a:p>
          <a:p>
            <a:pPr lvl="1"/>
            <a:r>
              <a:rPr lang="en-US" dirty="0"/>
              <a:t>Can run malicious code whenever a particular message is intercepted</a:t>
            </a:r>
          </a:p>
          <a:p>
            <a:pPr lvl="1"/>
            <a:r>
              <a:rPr lang="en-US" dirty="0"/>
              <a:t>Can make sure a specific DLL is loaded into a victim process’ address space</a:t>
            </a:r>
          </a:p>
          <a:p>
            <a:endParaRPr lang="en-US" dirty="0"/>
          </a:p>
          <a:p>
            <a:r>
              <a:rPr lang="en-US" dirty="0"/>
              <a:t>Will discuss an example of how hook injection can be used to load a DLL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Hook Injection – Part 1</a:t>
            </a:r>
          </a:p>
        </p:txBody>
      </p:sp>
    </p:spTree>
    <p:extLst>
      <p:ext uri="{BB962C8B-B14F-4D97-AF65-F5344CB8AC3E}">
        <p14:creationId xmlns:p14="http://schemas.microsoft.com/office/powerpoint/2010/main" val="2290653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1: Loader gets address of hook procedure</a:t>
            </a:r>
          </a:p>
          <a:p>
            <a:pPr lvl="1"/>
            <a:r>
              <a:rPr lang="en-US" dirty="0"/>
              <a:t>Loader calls </a:t>
            </a:r>
            <a:r>
              <a:rPr lang="en-US" dirty="0" err="1"/>
              <a:t>LoadLibraryA</a:t>
            </a:r>
            <a:r>
              <a:rPr lang="en-US" dirty="0"/>
              <a:t> on malicious DLL</a:t>
            </a:r>
          </a:p>
          <a:p>
            <a:pPr lvl="1"/>
            <a:r>
              <a:rPr lang="en-US" dirty="0"/>
              <a:t>Loader calls </a:t>
            </a:r>
            <a:r>
              <a:rPr lang="en-US" dirty="0" err="1"/>
              <a:t>GetProcAddress</a:t>
            </a:r>
            <a:r>
              <a:rPr lang="en-US" dirty="0"/>
              <a:t> to get the address of the hook procedure in the malicious DLL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 2: Obtain identifier of victim thread</a:t>
            </a:r>
          </a:p>
          <a:p>
            <a:pPr lvl="1"/>
            <a:r>
              <a:rPr lang="en-US" dirty="0"/>
              <a:t>Get a handle to the victim thread using CreateToolHelp32Snapshot, Thread32First, Thread32Next, </a:t>
            </a:r>
            <a:r>
              <a:rPr lang="en-US" dirty="0" err="1"/>
              <a:t>OpenThread</a:t>
            </a:r>
            <a:endParaRPr lang="en-US" dirty="0"/>
          </a:p>
          <a:p>
            <a:pPr lvl="1"/>
            <a:r>
              <a:rPr lang="en-US" dirty="0"/>
              <a:t>Call </a:t>
            </a:r>
            <a:r>
              <a:rPr lang="en-US" dirty="0" err="1"/>
              <a:t>GetThreadId</a:t>
            </a:r>
            <a:r>
              <a:rPr lang="en-US" dirty="0"/>
              <a:t>, passing in the victim thread’s handle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Hook Injection – Part 2</a:t>
            </a:r>
          </a:p>
        </p:txBody>
      </p:sp>
    </p:spTree>
    <p:extLst>
      <p:ext uri="{BB962C8B-B14F-4D97-AF65-F5344CB8AC3E}">
        <p14:creationId xmlns:p14="http://schemas.microsoft.com/office/powerpoint/2010/main" val="1327215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Loader calls </a:t>
            </a:r>
            <a:r>
              <a:rPr lang="en-US" dirty="0" err="1"/>
              <a:t>SetWindowsHookEx</a:t>
            </a:r>
            <a:r>
              <a:rPr lang="en-US" dirty="0"/>
              <a:t> with:</a:t>
            </a:r>
          </a:p>
          <a:p>
            <a:pPr lvl="1"/>
            <a:r>
              <a:rPr lang="en-US" dirty="0" err="1"/>
              <a:t>idHook</a:t>
            </a:r>
            <a:r>
              <a:rPr lang="en-US" dirty="0"/>
              <a:t> = type of message to hook (typically an uncommon one)</a:t>
            </a:r>
          </a:p>
          <a:p>
            <a:pPr lvl="1"/>
            <a:r>
              <a:rPr lang="en-US" dirty="0" err="1"/>
              <a:t>lpfn</a:t>
            </a:r>
            <a:r>
              <a:rPr lang="en-US" dirty="0"/>
              <a:t> – Address of malicious DLL’s hook procedure</a:t>
            </a:r>
          </a:p>
          <a:p>
            <a:pPr lvl="1"/>
            <a:r>
              <a:rPr lang="en-US" dirty="0" err="1"/>
              <a:t>hMod</a:t>
            </a:r>
            <a:r>
              <a:rPr lang="en-US" dirty="0"/>
              <a:t> – Handle to the malicious DLL</a:t>
            </a:r>
          </a:p>
          <a:p>
            <a:pPr lvl="1"/>
            <a:r>
              <a:rPr lang="en-US" dirty="0" err="1"/>
              <a:t>dwThreadId</a:t>
            </a:r>
            <a:r>
              <a:rPr lang="en-US" dirty="0"/>
              <a:t> = Victim thread’s ID</a:t>
            </a:r>
          </a:p>
          <a:p>
            <a:pPr lvl="1"/>
            <a:endParaRPr lang="en-US" dirty="0"/>
          </a:p>
          <a:p>
            <a:r>
              <a:rPr lang="en-US" dirty="0"/>
              <a:t>Step 4: Loader sends a message with same type as </a:t>
            </a:r>
            <a:r>
              <a:rPr lang="en-US" dirty="0" err="1"/>
              <a:t>idHook</a:t>
            </a:r>
            <a:r>
              <a:rPr lang="en-US" dirty="0"/>
              <a:t> parameter to the victim process</a:t>
            </a:r>
          </a:p>
          <a:p>
            <a:pPr lvl="1"/>
            <a:r>
              <a:rPr lang="en-US" dirty="0"/>
              <a:t>This forces the victim process to load the malicious DLL, any code in its </a:t>
            </a:r>
            <a:r>
              <a:rPr lang="en-US" dirty="0" err="1"/>
              <a:t>DllMain</a:t>
            </a:r>
            <a:r>
              <a:rPr lang="en-US" dirty="0"/>
              <a:t> is executed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Hook Injection – Part 3</a:t>
            </a:r>
          </a:p>
        </p:txBody>
      </p:sp>
    </p:spTree>
    <p:extLst>
      <p:ext uri="{BB962C8B-B14F-4D97-AF65-F5344CB8AC3E}">
        <p14:creationId xmlns:p14="http://schemas.microsoft.com/office/powerpoint/2010/main" val="323624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57B790-3126-4189-B415-80A3AA618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Techniques for executing malware with the goal of avoiding detection</a:t>
            </a:r>
          </a:p>
          <a:p>
            <a:pPr lvl="1"/>
            <a:r>
              <a:rPr lang="en-US" dirty="0"/>
              <a:t>Malware wants to hide from task manager, antivirus, etc.</a:t>
            </a:r>
          </a:p>
          <a:p>
            <a:endParaRPr lang="en-US" dirty="0"/>
          </a:p>
          <a:p>
            <a:r>
              <a:rPr lang="en-US" dirty="0"/>
              <a:t>Analysts must be aware of common covert malware launching techniques</a:t>
            </a:r>
          </a:p>
          <a:p>
            <a:pPr lvl="1"/>
            <a:r>
              <a:rPr lang="en-US" dirty="0"/>
              <a:t>Be aware of common Windows API call indicators</a:t>
            </a:r>
          </a:p>
          <a:p>
            <a:pPr lvl="1"/>
            <a:r>
              <a:rPr lang="en-US" dirty="0"/>
              <a:t>Find covertly launched malware on a live system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E7440E-D48A-40AE-9D90-6CB562B0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Covert Malware Launching</a:t>
            </a:r>
          </a:p>
        </p:txBody>
      </p:sp>
    </p:spTree>
    <p:extLst>
      <p:ext uri="{BB962C8B-B14F-4D97-AF65-F5344CB8AC3E}">
        <p14:creationId xmlns:p14="http://schemas.microsoft.com/office/powerpoint/2010/main" val="361673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category of malware that contains a payload to be covertly executed</a:t>
            </a:r>
          </a:p>
          <a:p>
            <a:endParaRPr lang="en-US" dirty="0"/>
          </a:p>
          <a:p>
            <a:r>
              <a:rPr lang="en-US" dirty="0"/>
              <a:t>Typically, the payload is obfuscated on disk to hide malicious functionality from static analysis</a:t>
            </a:r>
          </a:p>
          <a:p>
            <a:endParaRPr lang="en-US" dirty="0"/>
          </a:p>
          <a:p>
            <a:r>
              <a:rPr lang="en-US" dirty="0"/>
              <a:t>Example: A loader contains an obfuscated PE file as a resource. It loads and </a:t>
            </a:r>
            <a:r>
              <a:rPr lang="en-US" dirty="0" err="1"/>
              <a:t>deobfuscates</a:t>
            </a:r>
            <a:r>
              <a:rPr lang="en-US" dirty="0"/>
              <a:t> the resource, then injects into explorer.exe to give it execution.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Loader / Launcher</a:t>
            </a:r>
          </a:p>
        </p:txBody>
      </p:sp>
    </p:spTree>
    <p:extLst>
      <p:ext uri="{BB962C8B-B14F-4D97-AF65-F5344CB8AC3E}">
        <p14:creationId xmlns:p14="http://schemas.microsoft.com/office/powerpoint/2010/main" val="217230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popular type of covert malware launching</a:t>
            </a:r>
          </a:p>
          <a:p>
            <a:endParaRPr lang="en-US" dirty="0"/>
          </a:p>
          <a:p>
            <a:r>
              <a:rPr lang="en-US" dirty="0"/>
              <a:t>Malware injects code into a legitimate process</a:t>
            </a:r>
          </a:p>
          <a:p>
            <a:endParaRPr lang="en-US" dirty="0"/>
          </a:p>
          <a:p>
            <a:r>
              <a:rPr lang="en-US" dirty="0"/>
              <a:t>Typically indicated by </a:t>
            </a:r>
            <a:r>
              <a:rPr lang="en-US" dirty="0" err="1"/>
              <a:t>VirtualAllocEx</a:t>
            </a:r>
            <a:r>
              <a:rPr lang="en-US" dirty="0"/>
              <a:t> and </a:t>
            </a:r>
            <a:r>
              <a:rPr lang="en-US" dirty="0" err="1"/>
              <a:t>WriteProcessMemory</a:t>
            </a:r>
            <a:endParaRPr lang="en-US" dirty="0"/>
          </a:p>
          <a:p>
            <a:endParaRPr lang="en-US" dirty="0"/>
          </a:p>
          <a:p>
            <a:r>
              <a:rPr lang="en-US" dirty="0"/>
              <a:t>3 major types: DLL injection, direct injection, process replacement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Injection</a:t>
            </a:r>
          </a:p>
        </p:txBody>
      </p:sp>
    </p:spTree>
    <p:extLst>
      <p:ext uri="{BB962C8B-B14F-4D97-AF65-F5344CB8AC3E}">
        <p14:creationId xmlns:p14="http://schemas.microsoft.com/office/powerpoint/2010/main" val="318514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of process injection where a victim process is forced to load a malicious DLL</a:t>
            </a:r>
          </a:p>
          <a:p>
            <a:endParaRPr lang="en-US" dirty="0"/>
          </a:p>
          <a:p>
            <a:r>
              <a:rPr lang="en-US" dirty="0"/>
              <a:t>Step 1: Loader gets a handle to the victim process</a:t>
            </a:r>
          </a:p>
          <a:p>
            <a:pPr marL="965200" lvl="1" indent="-514350"/>
            <a:r>
              <a:rPr lang="en-US" dirty="0"/>
              <a:t>Takes a snapshot of the running processes and iterates over them</a:t>
            </a:r>
          </a:p>
          <a:p>
            <a:pPr marL="965200" lvl="1" indent="-514350"/>
            <a:r>
              <a:rPr lang="en-US" dirty="0"/>
              <a:t>Gets the PID of the victim process</a:t>
            </a:r>
          </a:p>
          <a:p>
            <a:pPr marL="965200" lvl="1" indent="-514350"/>
            <a:r>
              <a:rPr lang="en-US" dirty="0"/>
              <a:t>Obtains handle to the process using its PID</a:t>
            </a:r>
          </a:p>
          <a:p>
            <a:pPr marL="965200" lvl="1" indent="-514350"/>
            <a:r>
              <a:rPr lang="en-US" dirty="0"/>
              <a:t>Typical API calls: CreateToolHelp32Snapshot, Process32First, Process32Next, </a:t>
            </a:r>
            <a:r>
              <a:rPr lang="en-US" dirty="0" err="1"/>
              <a:t>OpenProcess</a:t>
            </a:r>
            <a:endParaRPr lang="en-US" dirty="0"/>
          </a:p>
          <a:p>
            <a:pPr marL="965200" lvl="1" indent="-514350"/>
            <a:endParaRPr lang="en-US" dirty="0"/>
          </a:p>
          <a:p>
            <a:pPr marL="965200" lvl="1" indent="-51435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– Part 1</a:t>
            </a:r>
          </a:p>
        </p:txBody>
      </p:sp>
    </p:spTree>
    <p:extLst>
      <p:ext uri="{BB962C8B-B14F-4D97-AF65-F5344CB8AC3E}">
        <p14:creationId xmlns:p14="http://schemas.microsoft.com/office/powerpoint/2010/main" val="410914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2: Loader writes name of DLL in victim process’s memory</a:t>
            </a:r>
          </a:p>
          <a:p>
            <a:pPr lvl="1"/>
            <a:r>
              <a:rPr lang="en-US" dirty="0" err="1"/>
              <a:t>VirtualAllocEx</a:t>
            </a:r>
            <a:r>
              <a:rPr lang="en-US" dirty="0"/>
              <a:t> – given handle to victim process, allocate space for the name of the malicious DLL</a:t>
            </a:r>
          </a:p>
          <a:p>
            <a:pPr lvl="1"/>
            <a:r>
              <a:rPr lang="en-US" dirty="0" err="1"/>
              <a:t>WriteProcessMemory</a:t>
            </a:r>
            <a:r>
              <a:rPr lang="en-US" dirty="0"/>
              <a:t> – Writes malicious DLL name to space allocated with </a:t>
            </a:r>
            <a:r>
              <a:rPr lang="en-US" dirty="0" err="1"/>
              <a:t>VirtualAllocEx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– Part 2</a:t>
            </a:r>
          </a:p>
        </p:txBody>
      </p:sp>
    </p:spTree>
    <p:extLst>
      <p:ext uri="{BB962C8B-B14F-4D97-AF65-F5344CB8AC3E}">
        <p14:creationId xmlns:p14="http://schemas.microsoft.com/office/powerpoint/2010/main" val="249764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Loader calls </a:t>
            </a:r>
            <a:r>
              <a:rPr lang="en-US" dirty="0" err="1"/>
              <a:t>CreateRemoteThread</a:t>
            </a:r>
            <a:r>
              <a:rPr lang="en-US" dirty="0"/>
              <a:t> with:</a:t>
            </a:r>
          </a:p>
          <a:p>
            <a:pPr lvl="1"/>
            <a:r>
              <a:rPr lang="en-US" dirty="0" err="1"/>
              <a:t>hProcess</a:t>
            </a:r>
            <a:r>
              <a:rPr lang="en-US" dirty="0"/>
              <a:t> = handle to the target process from previous step</a:t>
            </a:r>
          </a:p>
          <a:p>
            <a:pPr lvl="1"/>
            <a:r>
              <a:rPr lang="en-US" dirty="0" err="1"/>
              <a:t>lpStartAddress</a:t>
            </a:r>
            <a:r>
              <a:rPr lang="en-US" dirty="0"/>
              <a:t> = address of </a:t>
            </a:r>
            <a:r>
              <a:rPr lang="en-US" dirty="0" err="1"/>
              <a:t>LoadLibraryA</a:t>
            </a:r>
            <a:endParaRPr lang="en-US" dirty="0"/>
          </a:p>
          <a:p>
            <a:pPr lvl="1"/>
            <a:r>
              <a:rPr lang="en-US" dirty="0" err="1"/>
              <a:t>lpParameter</a:t>
            </a:r>
            <a:r>
              <a:rPr lang="en-US" dirty="0"/>
              <a:t> = name of malicious DLL file to be injected</a:t>
            </a:r>
          </a:p>
          <a:p>
            <a:pPr lvl="1"/>
            <a:endParaRPr lang="en-US" dirty="0"/>
          </a:p>
          <a:p>
            <a:r>
              <a:rPr lang="en-US" dirty="0"/>
              <a:t>This forces the target process to create a new thread and call </a:t>
            </a:r>
            <a:r>
              <a:rPr lang="en-US" dirty="0" err="1"/>
              <a:t>LoadLibrary</a:t>
            </a:r>
            <a:r>
              <a:rPr lang="en-US" dirty="0"/>
              <a:t> on the malicious DLL</a:t>
            </a:r>
          </a:p>
          <a:p>
            <a:pPr lvl="1"/>
            <a:r>
              <a:rPr lang="en-US" dirty="0"/>
              <a:t>Executes any code in the malicious DLL’s </a:t>
            </a:r>
            <a:r>
              <a:rPr lang="en-US" dirty="0" err="1"/>
              <a:t>DllMain</a:t>
            </a:r>
            <a:r>
              <a:rPr lang="en-US" dirty="0"/>
              <a:t> export</a:t>
            </a:r>
          </a:p>
          <a:p>
            <a:pPr lvl="1"/>
            <a:r>
              <a:rPr lang="en-US" dirty="0"/>
              <a:t>Why?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Injection – Part 3</a:t>
            </a:r>
          </a:p>
        </p:txBody>
      </p:sp>
    </p:spTree>
    <p:extLst>
      <p:ext uri="{BB962C8B-B14F-4D97-AF65-F5344CB8AC3E}">
        <p14:creationId xmlns:p14="http://schemas.microsoft.com/office/powerpoint/2010/main" val="142369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Injects code directly into victim process</a:t>
            </a:r>
          </a:p>
          <a:p>
            <a:endParaRPr lang="en-US" dirty="0"/>
          </a:p>
          <a:p>
            <a:r>
              <a:rPr lang="en-US" dirty="0"/>
              <a:t>More flexible but has some downsides:</a:t>
            </a:r>
          </a:p>
          <a:p>
            <a:pPr lvl="1"/>
            <a:r>
              <a:rPr lang="en-US" dirty="0"/>
              <a:t>Often requires a lot of custom code</a:t>
            </a:r>
          </a:p>
          <a:p>
            <a:pPr lvl="1"/>
            <a:r>
              <a:rPr lang="en-US" dirty="0"/>
              <a:t>Might accidentally corrupt the process being injected into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Injection – Part 1</a:t>
            </a:r>
          </a:p>
        </p:txBody>
      </p:sp>
    </p:spTree>
    <p:extLst>
      <p:ext uri="{BB962C8B-B14F-4D97-AF65-F5344CB8AC3E}">
        <p14:creationId xmlns:p14="http://schemas.microsoft.com/office/powerpoint/2010/main" val="105545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1: Loader writes any needed data to the victim process</a:t>
            </a:r>
          </a:p>
          <a:p>
            <a:pPr lvl="1"/>
            <a:r>
              <a:rPr lang="en-US" dirty="0"/>
              <a:t>Allocate memory for data with </a:t>
            </a:r>
            <a:r>
              <a:rPr lang="en-US" dirty="0" err="1"/>
              <a:t>VirtualAllocEx</a:t>
            </a:r>
            <a:endParaRPr lang="en-US" dirty="0"/>
          </a:p>
          <a:p>
            <a:pPr lvl="1"/>
            <a:r>
              <a:rPr lang="en-US" dirty="0"/>
              <a:t>Write data to victim process with </a:t>
            </a:r>
            <a:r>
              <a:rPr lang="en-US" dirty="0" err="1"/>
              <a:t>WriteProcessMemory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Step 2: Loader writes any needed code to the victim process</a:t>
            </a:r>
          </a:p>
          <a:p>
            <a:pPr lvl="1"/>
            <a:r>
              <a:rPr lang="en-US" dirty="0"/>
              <a:t>Allocate memory for code with </a:t>
            </a:r>
            <a:r>
              <a:rPr lang="en-US" dirty="0" err="1"/>
              <a:t>VirtualAllocEx</a:t>
            </a:r>
            <a:endParaRPr lang="en-US" dirty="0"/>
          </a:p>
          <a:p>
            <a:pPr lvl="1"/>
            <a:r>
              <a:rPr lang="en-US" dirty="0"/>
              <a:t>Write code to victim process with </a:t>
            </a:r>
            <a:r>
              <a:rPr lang="en-US" dirty="0" err="1"/>
              <a:t>WriteProcessMemory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Injection – Part 2</a:t>
            </a:r>
          </a:p>
        </p:txBody>
      </p:sp>
    </p:spTree>
    <p:extLst>
      <p:ext uri="{BB962C8B-B14F-4D97-AF65-F5344CB8AC3E}">
        <p14:creationId xmlns:p14="http://schemas.microsoft.com/office/powerpoint/2010/main" val="375555894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51505</TotalTime>
  <Words>960</Words>
  <Application>Microsoft Office PowerPoint</Application>
  <PresentationFormat>Widescreen</PresentationFormat>
  <Paragraphs>136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Garamond</vt:lpstr>
      <vt:lpstr>Times New Roman</vt:lpstr>
      <vt:lpstr>Wingdings</vt:lpstr>
      <vt:lpstr>Blank Presentation</vt:lpstr>
      <vt:lpstr>Covert Malware Launching</vt:lpstr>
      <vt:lpstr>Covert Malware Launching</vt:lpstr>
      <vt:lpstr>Loader / Launcher</vt:lpstr>
      <vt:lpstr>Process Injection</vt:lpstr>
      <vt:lpstr>DLL Injection – Part 1</vt:lpstr>
      <vt:lpstr>DLL Injection – Part 2</vt:lpstr>
      <vt:lpstr>DLL Injection – Part 3</vt:lpstr>
      <vt:lpstr>Direct Injection – Part 1</vt:lpstr>
      <vt:lpstr>Direct Injection – Part 2</vt:lpstr>
      <vt:lpstr>Direct Injection – Part 3</vt:lpstr>
      <vt:lpstr>Process Replacement – Part 1</vt:lpstr>
      <vt:lpstr>Process Replacement – Part 2</vt:lpstr>
      <vt:lpstr>Process Replacement – Part 3</vt:lpstr>
      <vt:lpstr>Detection using Process Explorer</vt:lpstr>
      <vt:lpstr>Hooks</vt:lpstr>
      <vt:lpstr>Creates a Windows hook</vt:lpstr>
      <vt:lpstr>Hook Injection – Part 1</vt:lpstr>
      <vt:lpstr>Hook Injection – Part 2</vt:lpstr>
      <vt:lpstr>Hook Injection – Part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945</cp:revision>
  <cp:lastPrinted>2009-04-22T19:24:48Z</cp:lastPrinted>
  <dcterms:created xsi:type="dcterms:W3CDTF">2013-08-18T19:22:46Z</dcterms:created>
  <dcterms:modified xsi:type="dcterms:W3CDTF">2020-03-09T18:00:07Z</dcterms:modified>
</cp:coreProperties>
</file>